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89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9/12/2022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740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9/12/2022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6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9/12/2022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23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9/12/2022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834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9/12/2022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59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9/12/2022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4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9/12/2022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9/12/2022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14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29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56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39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544465-F688-ACAA-77CA-9665F63C5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929" y="639097"/>
            <a:ext cx="6253317" cy="3686015"/>
          </a:xfrm>
        </p:spPr>
        <p:txBody>
          <a:bodyPr>
            <a:normAutofit/>
          </a:bodyPr>
          <a:lstStyle/>
          <a:p>
            <a:r>
              <a:rPr lang="en-IE" dirty="0"/>
              <a:t>Ireland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285275-EA9F-3E97-FD63-E0396C0060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2899" y="4672739"/>
            <a:ext cx="6269347" cy="1021498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An update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4179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BF7492CC-DD5C-03FA-C5F3-A5BA17596A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720" r="32163" b="-2"/>
          <a:stretch/>
        </p:blipFill>
        <p:spPr>
          <a:xfrm>
            <a:off x="7556686" y="1"/>
            <a:ext cx="4635315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45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A09E2-4727-2E0D-FD2E-8B7E226F6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85179"/>
          </a:xfrm>
        </p:spPr>
        <p:txBody>
          <a:bodyPr/>
          <a:lstStyle/>
          <a:p>
            <a:r>
              <a:rPr lang="en-GB" dirty="0"/>
              <a:t>Economic environment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91C50-5AFD-28B6-08E5-801481A56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0801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Very open Economy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Inflation and threat of recession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Covid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Energy ( Ukraine and Climate change)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Opportunistic pricing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Irish Tax revenues buoyant but may not be maintained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Business friendly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Full Employment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Brexit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201168" lvl="1" indent="0">
              <a:buNone/>
            </a:pPr>
            <a:endParaRPr lang="en-GB" dirty="0"/>
          </a:p>
          <a:p>
            <a:pPr marL="0" indent="0">
              <a:buNone/>
            </a:pP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endParaRPr lang="en-IE" dirty="0"/>
          </a:p>
          <a:p>
            <a:pPr lvl="1">
              <a:buFont typeface="Wingdings" panose="05000000000000000000" pitchFamily="2" charset="2"/>
              <a:buChar char="Ø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44216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A09E2-4727-2E0D-FD2E-8B7E226F6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85179"/>
          </a:xfrm>
        </p:spPr>
        <p:txBody>
          <a:bodyPr/>
          <a:lstStyle/>
          <a:p>
            <a:r>
              <a:rPr lang="en-GB" dirty="0"/>
              <a:t>Social Environment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91C50-5AFD-28B6-08E5-801481A56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0801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Modern Liberal Democracy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Well established respect for rule of Law and good governance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Moderate climate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Challenges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Cost and availability of housing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Increase in homelessness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Migration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Climate change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201168" lvl="1" indent="0">
              <a:buNone/>
            </a:pPr>
            <a:endParaRPr lang="en-GB" dirty="0"/>
          </a:p>
          <a:p>
            <a:pPr marL="0" indent="0">
              <a:buNone/>
            </a:pP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endParaRPr lang="en-IE" dirty="0"/>
          </a:p>
          <a:p>
            <a:pPr lvl="1">
              <a:buFont typeface="Wingdings" panose="05000000000000000000" pitchFamily="2" charset="2"/>
              <a:buChar char="Ø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65220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A09E2-4727-2E0D-FD2E-8B7E226F6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85179"/>
          </a:xfrm>
        </p:spPr>
        <p:txBody>
          <a:bodyPr/>
          <a:lstStyle/>
          <a:p>
            <a:r>
              <a:rPr lang="en-GB" dirty="0"/>
              <a:t>Political Environment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91C50-5AFD-28B6-08E5-801481A56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0801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Following Independence Country was very Conservative and parochial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Since 1980’s has become increasingly liberal in outlook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Moved from 92% Catholic, White and Irish to non-secular, multi national and inclusive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Over past 50 years Government has been by “centre left” or “centre right” coalitions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Prospect of a Nationalist left leaning Populist Party being the largest element of the next government.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201168" lvl="1" indent="0">
              <a:buNone/>
            </a:pPr>
            <a:endParaRPr lang="en-GB" dirty="0"/>
          </a:p>
          <a:p>
            <a:pPr marL="0" indent="0">
              <a:buNone/>
            </a:pP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endParaRPr lang="en-IE" dirty="0"/>
          </a:p>
          <a:p>
            <a:pPr lvl="1">
              <a:buFont typeface="Wingdings" panose="05000000000000000000" pitchFamily="2" charset="2"/>
              <a:buChar char="Ø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65788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A09E2-4727-2E0D-FD2E-8B7E226F6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85179"/>
          </a:xfrm>
        </p:spPr>
        <p:txBody>
          <a:bodyPr/>
          <a:lstStyle/>
          <a:p>
            <a:r>
              <a:rPr lang="en-GB" dirty="0"/>
              <a:t>Conclusion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91C50-5AFD-28B6-08E5-801481A56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0801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Facing into significant headwinds.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“May you have a strong  foundation when the winds of changes shift” – Bob Dylan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Hopefully all of us have “a strong foundation”.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201168" lvl="1" indent="0">
              <a:buNone/>
            </a:pPr>
            <a:endParaRPr lang="en-GB" dirty="0"/>
          </a:p>
          <a:p>
            <a:pPr marL="0" indent="0">
              <a:buNone/>
            </a:pP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endParaRPr lang="en-IE" dirty="0"/>
          </a:p>
          <a:p>
            <a:pPr lvl="1">
              <a:buFont typeface="Wingdings" panose="05000000000000000000" pitchFamily="2" charset="2"/>
              <a:buChar char="Ø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61730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2127C-083B-C737-43D2-ECDE7AB0C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IE" dirty="0"/>
              <a:t>Ireland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85272-4122-CB04-96BA-DA5CC77A2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22765"/>
            <a:ext cx="10058400" cy="4202544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 The Practice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 Membership of Clarkson Hyde Global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 Ireland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 Industry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 Economic environment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 Social environment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 Political environment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 Conclusion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18725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A09E2-4727-2E0D-FD2E-8B7E226F6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Practice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91C50-5AFD-28B6-08E5-801481A56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3 Partners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13 Staff ( 4 Part time)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Revenue &gt; €1.2 Million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Client Numbers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dirty="0"/>
              <a:t>Audit/Financial Accounts – 257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dirty="0"/>
              <a:t>Personal Tax and payroll – 296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dirty="0"/>
              <a:t>Other                                  -   16</a:t>
            </a:r>
          </a:p>
          <a:p>
            <a:pPr>
              <a:buFont typeface="Wingdings" panose="05000000000000000000" pitchFamily="2" charset="2"/>
              <a:buChar char="Ø"/>
            </a:pPr>
            <a:endParaRPr lang="en-IE" dirty="0"/>
          </a:p>
          <a:p>
            <a:pPr lvl="1">
              <a:buFont typeface="Wingdings" panose="05000000000000000000" pitchFamily="2" charset="2"/>
              <a:buChar char="Ø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65322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A09E2-4727-2E0D-FD2E-8B7E226F6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85179"/>
          </a:xfrm>
        </p:spPr>
        <p:txBody>
          <a:bodyPr/>
          <a:lstStyle/>
          <a:p>
            <a:r>
              <a:rPr lang="en-GB" dirty="0"/>
              <a:t>The Practice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91C50-5AFD-28B6-08E5-801481A56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0801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Services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A General Practice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Audit &amp; Financial Accounts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Corporate &amp; Personal Tax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Advisory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Company Secretarial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Management accounting, Payroll and VAT</a:t>
            </a:r>
          </a:p>
          <a:p>
            <a:pPr marL="0" indent="0">
              <a:buNone/>
            </a:pP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endParaRPr lang="en-IE" dirty="0"/>
          </a:p>
          <a:p>
            <a:pPr lvl="1">
              <a:buFont typeface="Wingdings" panose="05000000000000000000" pitchFamily="2" charset="2"/>
              <a:buChar char="Ø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80185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A09E2-4727-2E0D-FD2E-8B7E226F6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85179"/>
          </a:xfrm>
        </p:spPr>
        <p:txBody>
          <a:bodyPr/>
          <a:lstStyle/>
          <a:p>
            <a:r>
              <a:rPr lang="en-GB" dirty="0"/>
              <a:t>The Practice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91C50-5AFD-28B6-08E5-801481A56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0801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Challenges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 Increased level of compliance ( AML, KYC etc)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 Reporting obligations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 Automation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 Scale and complexity of services required by clients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 Specialisation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 Recruitment and staff retention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 Change in work practices ( WFH etc)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 Recovery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 Work load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 Age Profile</a:t>
            </a:r>
          </a:p>
          <a:p>
            <a:pPr marL="201168" lvl="1" indent="0">
              <a:buNone/>
            </a:pPr>
            <a:endParaRPr lang="en-GB" dirty="0"/>
          </a:p>
          <a:p>
            <a:pPr marL="0" indent="0">
              <a:buNone/>
            </a:pP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endParaRPr lang="en-IE" dirty="0"/>
          </a:p>
          <a:p>
            <a:pPr lvl="1">
              <a:buFont typeface="Wingdings" panose="05000000000000000000" pitchFamily="2" charset="2"/>
              <a:buChar char="Ø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60854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A09E2-4727-2E0D-FD2E-8B7E226F6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85179"/>
          </a:xfrm>
        </p:spPr>
        <p:txBody>
          <a:bodyPr/>
          <a:lstStyle/>
          <a:p>
            <a:r>
              <a:rPr lang="en-GB" dirty="0"/>
              <a:t>The Practice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91C50-5AFD-28B6-08E5-801481A56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0801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Opportunities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 Extra services sought by clients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 Number of developing clients with international focus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 Quality of competition ( Price, quality and access 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 Staff Development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 Optimise International links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 Shortage of Accountants</a:t>
            </a:r>
          </a:p>
          <a:p>
            <a:pPr marL="201168" lvl="1" indent="0">
              <a:buNone/>
            </a:pPr>
            <a:endParaRPr lang="en-GB" dirty="0"/>
          </a:p>
          <a:p>
            <a:pPr marL="0" indent="0">
              <a:buNone/>
            </a:pP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endParaRPr lang="en-IE" dirty="0"/>
          </a:p>
          <a:p>
            <a:pPr lvl="1">
              <a:buFont typeface="Wingdings" panose="05000000000000000000" pitchFamily="2" charset="2"/>
              <a:buChar char="Ø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50905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A09E2-4727-2E0D-FD2E-8B7E226F6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85179"/>
          </a:xfrm>
        </p:spPr>
        <p:txBody>
          <a:bodyPr/>
          <a:lstStyle/>
          <a:p>
            <a:r>
              <a:rPr lang="en-GB" dirty="0"/>
              <a:t>Membership of Clarkson Hyde Global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91C50-5AFD-28B6-08E5-801481A56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0801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Members since 2005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Benefits accrued both immediately and over time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Valuable resource having accessed services from several fellow members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Opportunity for own and colleagues personal development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Source of significant referrals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Significant part of our own Marketing strategy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Fortunate to have made new friends</a:t>
            </a:r>
          </a:p>
          <a:p>
            <a:pPr marL="201168" lvl="1" indent="0">
              <a:buNone/>
            </a:pPr>
            <a:endParaRPr lang="en-GB" dirty="0"/>
          </a:p>
          <a:p>
            <a:pPr marL="0" indent="0">
              <a:buNone/>
            </a:pP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endParaRPr lang="en-IE" dirty="0"/>
          </a:p>
          <a:p>
            <a:pPr lvl="1">
              <a:buFont typeface="Wingdings" panose="05000000000000000000" pitchFamily="2" charset="2"/>
              <a:buChar char="Ø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33439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A09E2-4727-2E0D-FD2E-8B7E226F6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85179"/>
          </a:xfrm>
        </p:spPr>
        <p:txBody>
          <a:bodyPr/>
          <a:lstStyle/>
          <a:p>
            <a:r>
              <a:rPr lang="en-GB" dirty="0"/>
              <a:t>Ireland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91C50-5AFD-28B6-08E5-801481A56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0801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5.2 Million people (1965  - 2.4 million)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Young population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Well educated work force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Open Economy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Close Links with UK, EU and USA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It’s a beautiful country</a:t>
            </a:r>
          </a:p>
          <a:p>
            <a:pPr marL="0" indent="0">
              <a:buNone/>
            </a:pPr>
            <a:endParaRPr lang="en-GB" dirty="0"/>
          </a:p>
          <a:p>
            <a:pPr marL="201168" lvl="1" indent="0">
              <a:buNone/>
            </a:pPr>
            <a:endParaRPr lang="en-GB" dirty="0"/>
          </a:p>
          <a:p>
            <a:pPr marL="0" indent="0">
              <a:buNone/>
            </a:pP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endParaRPr lang="en-IE" dirty="0"/>
          </a:p>
          <a:p>
            <a:pPr lvl="1">
              <a:buFont typeface="Wingdings" panose="05000000000000000000" pitchFamily="2" charset="2"/>
              <a:buChar char="Ø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72175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A09E2-4727-2E0D-FD2E-8B7E226F6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85179"/>
          </a:xfrm>
        </p:spPr>
        <p:txBody>
          <a:bodyPr/>
          <a:lstStyle/>
          <a:p>
            <a:r>
              <a:rPr lang="en-GB" dirty="0"/>
              <a:t>Industry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91C50-5AFD-28B6-08E5-801481A56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0801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The Industrial development Strategy has resulted in significant FDI.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Pharmaceutical &amp; Medical Technology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Software &amp; ICT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Financial Services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Export &amp; trade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Agriculture, Forestry and Fishing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Tourism</a:t>
            </a:r>
          </a:p>
          <a:p>
            <a:pPr marL="0" indent="0">
              <a:buNone/>
            </a:pPr>
            <a:endParaRPr lang="en-GB" dirty="0"/>
          </a:p>
          <a:p>
            <a:pPr marL="201168" lvl="1" indent="0">
              <a:buNone/>
            </a:pPr>
            <a:endParaRPr lang="en-GB" dirty="0"/>
          </a:p>
          <a:p>
            <a:pPr marL="0" indent="0">
              <a:buNone/>
            </a:pP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endParaRPr lang="en-IE" dirty="0"/>
          </a:p>
          <a:p>
            <a:pPr lvl="1">
              <a:buFont typeface="Wingdings" panose="05000000000000000000" pitchFamily="2" charset="2"/>
              <a:buChar char="Ø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2462263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LightSeedLeftStep">
      <a:dk1>
        <a:srgbClr val="000000"/>
      </a:dk1>
      <a:lt1>
        <a:srgbClr val="FFFFFF"/>
      </a:lt1>
      <a:dk2>
        <a:srgbClr val="213A3A"/>
      </a:dk2>
      <a:lt2>
        <a:srgbClr val="E8E5E2"/>
      </a:lt2>
      <a:accent1>
        <a:srgbClr val="84A4CF"/>
      </a:accent1>
      <a:accent2>
        <a:srgbClr val="69AEBA"/>
      </a:accent2>
      <a:accent3>
        <a:srgbClr val="73AE9E"/>
      </a:accent3>
      <a:accent4>
        <a:srgbClr val="65B27D"/>
      </a:accent4>
      <a:accent5>
        <a:srgbClr val="77B171"/>
      </a:accent5>
      <a:accent6>
        <a:srgbClr val="89AD62"/>
      </a:accent6>
      <a:hlink>
        <a:srgbClr val="987F5C"/>
      </a:hlink>
      <a:folHlink>
        <a:srgbClr val="7F7F7F"/>
      </a:folHlink>
    </a:clrScheme>
    <a:fontScheme name="Retrospect">
      <a:majorFont>
        <a:latin typeface="Univers Condensed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Univers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491</Words>
  <Application>Microsoft Office PowerPoint</Application>
  <PresentationFormat>Widescreen</PresentationFormat>
  <Paragraphs>131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Univers</vt:lpstr>
      <vt:lpstr>Univers Condensed</vt:lpstr>
      <vt:lpstr>Wingdings</vt:lpstr>
      <vt:lpstr>RetrospectVTI</vt:lpstr>
      <vt:lpstr>Ireland</vt:lpstr>
      <vt:lpstr>Ireland</vt:lpstr>
      <vt:lpstr>The Practice</vt:lpstr>
      <vt:lpstr>The Practice</vt:lpstr>
      <vt:lpstr>The Practice</vt:lpstr>
      <vt:lpstr>The Practice</vt:lpstr>
      <vt:lpstr>Membership of Clarkson Hyde Global</vt:lpstr>
      <vt:lpstr>Ireland</vt:lpstr>
      <vt:lpstr>Industry</vt:lpstr>
      <vt:lpstr>Economic environment</vt:lpstr>
      <vt:lpstr>Social Environment</vt:lpstr>
      <vt:lpstr>Political Environment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Ireland</dc:title>
  <dc:creator>David Gorman</dc:creator>
  <cp:lastModifiedBy>Carly Haines</cp:lastModifiedBy>
  <cp:revision>4</cp:revision>
  <dcterms:created xsi:type="dcterms:W3CDTF">2022-09-08T17:03:52Z</dcterms:created>
  <dcterms:modified xsi:type="dcterms:W3CDTF">2022-09-12T07:53:10Z</dcterms:modified>
</cp:coreProperties>
</file>